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4" r:id="rId2"/>
    <p:sldId id="280" r:id="rId3"/>
    <p:sldId id="283" r:id="rId4"/>
    <p:sldId id="258" r:id="rId5"/>
    <p:sldId id="259" r:id="rId6"/>
    <p:sldId id="260" r:id="rId7"/>
    <p:sldId id="282" r:id="rId8"/>
    <p:sldId id="287" r:id="rId9"/>
    <p:sldId id="288" r:id="rId10"/>
    <p:sldId id="289" r:id="rId11"/>
    <p:sldId id="290" r:id="rId12"/>
    <p:sldId id="281" r:id="rId13"/>
    <p:sldId id="256" r:id="rId14"/>
    <p:sldId id="284" r:id="rId15"/>
    <p:sldId id="285" r:id="rId16"/>
    <p:sldId id="286" r:id="rId17"/>
    <p:sldId id="279" r:id="rId18"/>
    <p:sldId id="270" r:id="rId19"/>
    <p:sldId id="271" r:id="rId20"/>
    <p:sldId id="272" r:id="rId21"/>
    <p:sldId id="273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84"/>
  </p:normalViewPr>
  <p:slideViewPr>
    <p:cSldViewPr snapToGrid="0">
      <p:cViewPr varScale="1">
        <p:scale>
          <a:sx n="98" d="100"/>
          <a:sy n="98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F977F-1584-1F48-AFEA-C8119DA877AA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1B0B6-37A6-C545-BBFF-8C106D114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9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my name is Bhupinder Singh.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four software development models we studied in this assignment — Waterfall, Spiral, RUP, and Agile — I chose to make my video presentation on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development model.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B0B6-37A6-C545-BBFF-8C106D114B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68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 is a flexible way to build software. Instead of doing everything step by step like in Waterfall, Agile breaks work into small pieces called sprints.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sprint usually takes one to four weeks.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end of each sprint, the team shares working software and gets feedback.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is to work closely with the customer and make changes as needed during the project—not just at the end.”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B0B6-37A6-C545-BBFF-8C106D114B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1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“Agile has a lot of good points.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One, it keeps the customer involved the whole time, so they know what’s going 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Two, working software is shown early and often, so people see progress fast.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Three, it’s easy to make changes if the customer wants something different.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the team works together closely, which helps solve problems faster.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with feedback every sprint, both the team and the product keep getting better.”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B0B6-37A6-C545-BBFF-8C106D114B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1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“But Agile also has some downsides.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needs the customer to be active and available throughout the project.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big projects, Agile can be harder to manage without extra tools or structure.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because the focus is on working software, sometimes the team doesn’t write enough documents.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the team isn’t careful, the project can go off track or take longer than planned.”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B0B6-37A6-C545-BBFF-8C106D114B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8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“Agile works best when things are likely to change or when the team wants to move fast.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a good choice for apps or websites, or any project where you want to test ideas quickly and get feedback.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and medium teams, especially in startups, use Agile a lot.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build something step by step and keep improving it, Agile is a great method.”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“Thanks for watching my Agile model presentation.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hope this helped you understand how Agile works and when it’s a good fit.”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B0B6-37A6-C545-BBFF-8C106D114B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45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B0B6-37A6-C545-BBFF-8C106D114B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9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FCAE-746C-1795-2B92-AF0851536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C9035-11AE-0F57-4FBC-5C3075B7A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D98D1-08DB-F459-92D8-C5098DD0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9ED61-FBA4-E85D-E9F9-BB53355C9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1A78F-FD8C-25EE-F08E-7DEFA1D7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0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BD72-7E8B-0D88-389F-F71A6A5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5464C-9509-2C23-60DC-778E3DC01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AED1A-E3C7-02D8-B593-D17C9A4E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5FB5A-44ED-BDD7-8C71-7D7747A8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1DE2A-8E7E-68A9-1128-A98CAE3B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4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2C188-7C2D-1411-2103-28A068445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9635E-814A-1800-DC3B-296B9B8D4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FA49-C2F3-21DD-1548-ED4E4644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6B1B8-F3F9-CD7F-421F-63385555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F233-8F29-21C7-E475-8BBFFF62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5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8AE2-289C-2ED2-16EB-7671D95C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5CC8-4958-AEE0-581B-6C255EAF1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E155-0D69-EF53-7FAB-51220088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3D9DB-DBCC-C156-96F9-DABA9C00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08429-F41C-4B7A-1DDF-2066A370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2C0B-6D27-82EE-1F05-11EB827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B8596-24E2-9E8E-41F0-165221F02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094F5-72EC-6F27-E692-10659A0CA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3846B-9E08-DF54-53C4-43C69A96C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9FE23-6015-1735-1056-6C2220FB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6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37EC-CF9D-4F64-1E67-3CF0F1DE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3F9-3EF4-6B99-7F38-1204FF32F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3A5BA-049E-CB46-E3B0-0F005AFE8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0A5B7-CC33-FC9E-C538-889589D7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4C15B-E379-3DB9-4666-2EFDE23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839B1-963B-CE75-94D6-348897B9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3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68CD-0CCB-A2A7-893E-35E06FC7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DC21C-F8AD-CCFB-9987-06B990C27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FAFC2-9665-AABD-A4FC-CC5020A3E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23075-05F8-8973-9DEF-79FD8929A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E368A-8E54-7B45-D9B6-7DB6F151D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8B7BA-B0F6-C078-71C2-2E1A0997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2FE7C3-1903-29EE-AFDB-5F7D980FB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571C19-3AB9-075C-AD46-60A97917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9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7201-6C44-8E0C-7256-41DDC5F9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7A4D0E-A4E4-72E2-17A1-3398FA2A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5D5-9D1F-008C-1DED-6F0916BAB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6C645-3898-F73C-C33B-66138223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70D69-FB36-A8FD-D261-82D55F3F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F95DA-8E25-6489-5FAB-35CA028CC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50E43-3189-0891-3F3F-7BF41086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24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715C-43E2-E520-AECC-F3102FC1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92C2-C1A5-527D-9A75-5D75DD698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FC65A-00A7-BEB3-D58D-AE78E2828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588F4-3FD6-4B08-6DB3-4D7F2E9F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6CBAE-6BB0-62CF-69C6-C7A75616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955B8-868A-1CE8-B8D5-74C537E6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3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19C2-1EED-0C32-D4BE-BDD4C3E1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A09EA-9E4E-37C9-945D-0F49DEF52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BB793-8C8A-DD5C-D250-A0E4E6485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477E6-D074-AE8B-07E0-C39DE115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FD999-C228-AA8D-80E2-DDDF4246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57B49-11F2-40E2-2429-7CA8C21E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E860B-9AE7-79F7-C356-4BFC5378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A74D2-C500-CDA4-1C1A-8F3D58F63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C80B3-5527-065A-2335-AA347F414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DEC31-92FC-2044-8EA9-3AFEB4624C8E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D317A-D0A4-568D-6C65-A6A25C263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4603E-17C8-F6A6-B2CE-A246488B8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CE44D9-23DE-9A4D-AF31-6248F73F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5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800" dirty="0"/>
              <a:t>Comparison of Software Development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SER 416 – Assignment 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Waterfall, Spiral, RUP, Agile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Bhupinder Singh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Course: SER 416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October 16</a:t>
            </a:r>
            <a:r>
              <a:rPr lang="en-US" sz="2200" baseline="30000" dirty="0"/>
              <a:t>th</a:t>
            </a:r>
            <a:r>
              <a:rPr lang="en-US" sz="2200" dirty="0"/>
              <a:t>, 2025</a:t>
            </a:r>
          </a:p>
        </p:txBody>
      </p:sp>
      <p:pic>
        <p:nvPicPr>
          <p:cNvPr id="15" name="Picture 14" descr="Person writing on a notepad">
            <a:extLst>
              <a:ext uri="{FF2B5EF4-FFF2-40B4-BE49-F238E27FC236}">
                <a16:creationId xmlns:a16="http://schemas.microsoft.com/office/drawing/2014/main" id="{D6BD7D1E-EA35-D65C-7EC1-111DD905F4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7" r="656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Spiral Model – Disadvantages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Can be expensive and complex to manage</a:t>
            </a:r>
          </a:p>
          <a:p>
            <a:r>
              <a:rPr lang="en-US" sz="2200"/>
              <a:t>Requires expertise in risk analysis</a:t>
            </a:r>
          </a:p>
          <a:p>
            <a:r>
              <a:rPr lang="en-US" sz="2200"/>
              <a:t>Not suitable for small or low-risk projects</a:t>
            </a:r>
          </a:p>
          <a:p>
            <a:r>
              <a:rPr lang="en-US" sz="2200"/>
              <a:t>Can lead to extended timelines if not managed properly</a:t>
            </a:r>
          </a:p>
        </p:txBody>
      </p:sp>
      <p:pic>
        <p:nvPicPr>
          <p:cNvPr id="5" name="Picture 4" descr="A group of icons on a white background&#10;&#10;AI-generated content may be incorrect.">
            <a:extLst>
              <a:ext uri="{FF2B5EF4-FFF2-40B4-BE49-F238E27FC236}">
                <a16:creationId xmlns:a16="http://schemas.microsoft.com/office/drawing/2014/main" id="{163E26B5-3115-C277-9C23-4444B437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76662"/>
            <a:ext cx="6903720" cy="45046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Spiral Model – Best Use Case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500"/>
              <a:t>The Spiral Model is best used for:</a:t>
            </a:r>
          </a:p>
          <a:p>
            <a:pPr marL="0" indent="0">
              <a:buNone/>
            </a:pPr>
            <a:r>
              <a:rPr lang="en-US" sz="1500"/>
              <a:t>- Large, complex software projects with evolving requirements</a:t>
            </a:r>
          </a:p>
          <a:p>
            <a:pPr marL="0" indent="0">
              <a:buNone/>
            </a:pPr>
            <a:r>
              <a:rPr lang="en-US" sz="1500"/>
              <a:t>- Projects requiring continuous risk assessment</a:t>
            </a:r>
          </a:p>
          <a:p>
            <a:pPr marL="0" indent="0">
              <a:buNone/>
            </a:pPr>
            <a:r>
              <a:rPr lang="en-US" sz="1500"/>
              <a:t>- Projects involving new technologies or unfamiliar domains</a:t>
            </a:r>
          </a:p>
          <a:p>
            <a:endParaRPr lang="en-US" sz="1500"/>
          </a:p>
          <a:p>
            <a:r>
              <a:rPr lang="en-US" sz="1500"/>
              <a:t>Example: Development of a medical software system with strict regulatory and safety requirements.</a:t>
            </a:r>
          </a:p>
        </p:txBody>
      </p:sp>
      <p:pic>
        <p:nvPicPr>
          <p:cNvPr id="5" name="Picture 4" descr="A group of icons with different symbols&#10;&#10;AI-generated content may be incorrect.">
            <a:extLst>
              <a:ext uri="{FF2B5EF4-FFF2-40B4-BE49-F238E27FC236}">
                <a16:creationId xmlns:a16="http://schemas.microsoft.com/office/drawing/2014/main" id="{802C8EBD-CBEA-0267-A038-A725D5C5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98995"/>
            <a:ext cx="6903720" cy="46600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45B8F4-0703-1E5D-D199-C9C3D6A7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FCBA1-7FCA-2CF7-4560-383C55DC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3: RUP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9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RUP (Rational Unified Process) – Overview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RUP is a software development process framework that emphasizes disciplined project management, requirements tracking, and iterative development in four distinct phases: Inception, Elaboration, Construction, and Transition.</a:t>
            </a:r>
          </a:p>
        </p:txBody>
      </p:sp>
      <p:pic>
        <p:nvPicPr>
          <p:cNvPr id="5" name="Picture 4" descr="A group of colorful rectangular signs&#10;&#10;AI-generated content may be incorrect.">
            <a:extLst>
              <a:ext uri="{FF2B5EF4-FFF2-40B4-BE49-F238E27FC236}">
                <a16:creationId xmlns:a16="http://schemas.microsoft.com/office/drawing/2014/main" id="{F5F0CF1A-3AC6-F841-55DB-90DBEF99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932" y="640080"/>
            <a:ext cx="542444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RUP – Strengths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Iterative and incremental development approach</a:t>
            </a:r>
          </a:p>
          <a:p>
            <a:r>
              <a:rPr lang="en-US" sz="2000"/>
              <a:t>Strong documentation and design focus</a:t>
            </a:r>
          </a:p>
          <a:p>
            <a:r>
              <a:rPr lang="en-US" sz="2000"/>
              <a:t>Supports risk mitigation early in the process</a:t>
            </a:r>
          </a:p>
          <a:p>
            <a:r>
              <a:rPr lang="en-US" sz="2000"/>
              <a:t>Scalable to large and distributed teams</a:t>
            </a:r>
          </a:p>
          <a:p>
            <a:r>
              <a:rPr lang="en-US" sz="2000"/>
              <a:t>Emphasizes testing and quality assurance</a:t>
            </a:r>
          </a:p>
        </p:txBody>
      </p:sp>
      <p:pic>
        <p:nvPicPr>
          <p:cNvPr id="5" name="Picture 4" descr="A group of icons with different symbols&#10;&#10;AI-generated content may be incorrect.">
            <a:extLst>
              <a:ext uri="{FF2B5EF4-FFF2-40B4-BE49-F238E27FC236}">
                <a16:creationId xmlns:a16="http://schemas.microsoft.com/office/drawing/2014/main" id="{CC28CDFF-8BBB-8455-21B6-3CE0D024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76662"/>
            <a:ext cx="6903720" cy="45046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RUP – Disadvantages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Can be overly complex and heavyweight</a:t>
            </a:r>
          </a:p>
          <a:p>
            <a:r>
              <a:rPr lang="en-US" sz="2000"/>
              <a:t>Requires thorough training and expertise</a:t>
            </a:r>
          </a:p>
          <a:p>
            <a:r>
              <a:rPr lang="en-US" sz="2000"/>
              <a:t>Documentation-heavy process can slow down development</a:t>
            </a:r>
          </a:p>
          <a:p>
            <a:r>
              <a:rPr lang="en-US" sz="2000"/>
              <a:t>May not be flexible enough for fast-changing projects</a:t>
            </a:r>
          </a:p>
        </p:txBody>
      </p:sp>
      <p:pic>
        <p:nvPicPr>
          <p:cNvPr id="5" name="Picture 4" descr="A group of colorful squares with symbols&#10;&#10;AI-generated content may be incorrect.">
            <a:extLst>
              <a:ext uri="{FF2B5EF4-FFF2-40B4-BE49-F238E27FC236}">
                <a16:creationId xmlns:a16="http://schemas.microsoft.com/office/drawing/2014/main" id="{B7899726-0E61-6DED-EC90-9E3F554F1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16255"/>
            <a:ext cx="6903720" cy="4625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RUP – Best Use Case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500"/>
              <a:t>RUP is best suited for:</a:t>
            </a:r>
          </a:p>
          <a:p>
            <a:pPr marL="0" indent="0">
              <a:buNone/>
            </a:pPr>
            <a:r>
              <a:rPr lang="en-US" sz="1500"/>
              <a:t>- Large enterprise systems</a:t>
            </a:r>
          </a:p>
          <a:p>
            <a:pPr marL="0" indent="0">
              <a:buNone/>
            </a:pPr>
            <a:r>
              <a:rPr lang="en-US" sz="1500"/>
              <a:t>- Projects where requirements are well understood but evolve over time</a:t>
            </a:r>
          </a:p>
          <a:p>
            <a:pPr marL="0" indent="0">
              <a:buNone/>
            </a:pPr>
            <a:r>
              <a:rPr lang="en-US" sz="1500"/>
              <a:t>- Teams needing strong documentation and process control</a:t>
            </a:r>
          </a:p>
          <a:p>
            <a:endParaRPr lang="en-US" sz="1500"/>
          </a:p>
          <a:p>
            <a:r>
              <a:rPr lang="en-US" sz="1500"/>
              <a:t>Example: Developing a government or banking software system with strict compliance needs.</a:t>
            </a:r>
          </a:p>
        </p:txBody>
      </p:sp>
      <p:pic>
        <p:nvPicPr>
          <p:cNvPr id="5" name="Picture 4" descr="A group of icons on a white background&#10;&#10;AI-generated content may be incorrect.">
            <a:extLst>
              <a:ext uri="{FF2B5EF4-FFF2-40B4-BE49-F238E27FC236}">
                <a16:creationId xmlns:a16="http://schemas.microsoft.com/office/drawing/2014/main" id="{FB575440-64E4-2BA4-2B74-08369C8D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59402"/>
            <a:ext cx="6903720" cy="4539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A4FA5-BF19-A054-A452-1C50FF06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4: Agile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91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Agile Model – Key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700"/>
              <a:t>Iterative &amp; incremental development</a:t>
            </a:r>
          </a:p>
          <a:p>
            <a:r>
              <a:rPr lang="en-US" sz="1700"/>
              <a:t>Focus on </a:t>
            </a:r>
            <a:r>
              <a:rPr lang="en-US" sz="1700" b="1"/>
              <a:t>collaboration</a:t>
            </a:r>
            <a:r>
              <a:rPr lang="en-US" sz="1700"/>
              <a:t>, early delivery, improvement</a:t>
            </a:r>
          </a:p>
          <a:p>
            <a:r>
              <a:rPr lang="en-US" sz="1700"/>
              <a:t>Short development cycles called </a:t>
            </a:r>
            <a:r>
              <a:rPr lang="en-US" sz="1700" b="1"/>
              <a:t>sprints (1–4 weeks)</a:t>
            </a:r>
            <a:endParaRPr lang="en-US" sz="1700"/>
          </a:p>
          <a:p>
            <a:r>
              <a:rPr lang="en-US" sz="1700" b="1"/>
              <a:t>Adaptive planning</a:t>
            </a:r>
            <a:r>
              <a:rPr lang="en-US" sz="1700"/>
              <a:t> and quick response to change</a:t>
            </a:r>
          </a:p>
          <a:p>
            <a:r>
              <a:rPr lang="en-US" sz="1700" b="1"/>
              <a:t>Cross-functional teams</a:t>
            </a:r>
            <a:r>
              <a:rPr lang="en-US" sz="1700"/>
              <a:t> and strong communication</a:t>
            </a:r>
          </a:p>
          <a:p>
            <a:r>
              <a:rPr lang="en-US" sz="1700"/>
              <a:t>Based on </a:t>
            </a:r>
            <a:r>
              <a:rPr lang="en-US" sz="1700" b="1"/>
              <a:t>Agile Manifesto</a:t>
            </a:r>
            <a:r>
              <a:rPr lang="en-US" sz="1700"/>
              <a:t> values (e.g., working software &gt; docs)</a:t>
            </a:r>
          </a:p>
          <a:p>
            <a:endParaRPr lang="en-US" sz="1700"/>
          </a:p>
        </p:txBody>
      </p:sp>
      <p:pic>
        <p:nvPicPr>
          <p:cNvPr id="4" name="Picture 3" descr="A blue and yellow symbol with a arrow&#10;&#10;AI-generated content may be incorrect.">
            <a:extLst>
              <a:ext uri="{FF2B5EF4-FFF2-40B4-BE49-F238E27FC236}">
                <a16:creationId xmlns:a16="http://schemas.microsoft.com/office/drawing/2014/main" id="{2A639053-D7AB-1BA6-215F-04F19D4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62" r="17822" b="2"/>
          <a:stretch>
            <a:fillRect/>
          </a:stretch>
        </p:blipFill>
        <p:spPr>
          <a:xfrm>
            <a:off x="6145433" y="640080"/>
            <a:ext cx="536619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Agile – Strengths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900"/>
              <a:t>High customer involvement and satisfaction</a:t>
            </a:r>
          </a:p>
          <a:p>
            <a:r>
              <a:rPr lang="en-US" sz="1900"/>
              <a:t>Rapid delivery of working software</a:t>
            </a:r>
          </a:p>
          <a:p>
            <a:r>
              <a:rPr lang="en-US" sz="1900"/>
              <a:t>Flexible to changing requirements</a:t>
            </a:r>
          </a:p>
          <a:p>
            <a:r>
              <a:rPr lang="en-US" sz="1900"/>
              <a:t>Encourages team collaboration and ownership</a:t>
            </a:r>
          </a:p>
          <a:p>
            <a:r>
              <a:rPr lang="en-US" sz="1900"/>
              <a:t>Continuous feedback and 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116E2-602C-BD36-F099-AF044415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24884"/>
            <a:ext cx="6903720" cy="46082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196767-B9FB-39C4-4B05-D1FC349D9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6B62D-6CA2-3BE1-BB70-2BD7D95C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1: Waterfall</a:t>
            </a:r>
          </a:p>
        </p:txBody>
      </p:sp>
      <p:sp>
        <p:nvSpPr>
          <p:cNvPr id="60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6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Agile – Disadvantages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Requires active and consistent customer participation</a:t>
            </a:r>
          </a:p>
          <a:p>
            <a:r>
              <a:rPr lang="en-US" sz="2000"/>
              <a:t>Difficult to scale for large, complex projects</a:t>
            </a:r>
          </a:p>
          <a:p>
            <a:r>
              <a:rPr lang="en-US" sz="2000"/>
              <a:t>Less emphasis on documentation</a:t>
            </a:r>
          </a:p>
          <a:p>
            <a:r>
              <a:rPr lang="en-US" sz="2000"/>
              <a:t>Can lead to scope creep without disciplined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FCC84-CD5F-6B21-1CDE-FF5C42FA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24884"/>
            <a:ext cx="6903720" cy="46082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Agile – Best Use Case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900"/>
              <a:t>Agile is best suited for:</a:t>
            </a:r>
          </a:p>
          <a:p>
            <a:pPr marL="0" indent="0">
              <a:buNone/>
            </a:pPr>
            <a:r>
              <a:rPr lang="en-US" sz="1900"/>
              <a:t>- Projects with evolving requirements</a:t>
            </a:r>
          </a:p>
          <a:p>
            <a:pPr marL="0" indent="0">
              <a:buNone/>
            </a:pPr>
            <a:r>
              <a:rPr lang="en-US" sz="1900"/>
              <a:t>- Small to medium-sized teams</a:t>
            </a:r>
          </a:p>
          <a:p>
            <a:pPr marL="0" indent="0">
              <a:buNone/>
            </a:pPr>
            <a:r>
              <a:rPr lang="en-US" sz="1900"/>
              <a:t>- Startups and fast-paced product development</a:t>
            </a:r>
          </a:p>
          <a:p>
            <a:endParaRPr lang="en-US" sz="1900"/>
          </a:p>
          <a:p>
            <a:r>
              <a:rPr lang="en-US" sz="1900"/>
              <a:t>Example: Building a mobile app where frequent user feedback is crucial.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01984-F373-54F4-F927-D716144F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24884"/>
            <a:ext cx="6903720" cy="46082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Models – Summary Comparison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465793"/>
              </p:ext>
            </p:extLst>
          </p:nvPr>
        </p:nvGraphicFramePr>
        <p:xfrm>
          <a:off x="722443" y="2633472"/>
          <a:ext cx="10744069" cy="358635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611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5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1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6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2145"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Aspect</a:t>
                      </a:r>
                    </a:p>
                  </a:txBody>
                  <a:tcPr marL="54353" marR="77646" marT="15530" marB="11647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Waterfall</a:t>
                      </a:r>
                    </a:p>
                  </a:txBody>
                  <a:tcPr marL="54353" marR="77646" marT="15530" marB="11647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Spiral</a:t>
                      </a:r>
                    </a:p>
                  </a:txBody>
                  <a:tcPr marL="54353" marR="77646" marT="15530" marB="11647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RUP</a:t>
                      </a:r>
                    </a:p>
                  </a:txBody>
                  <a:tcPr marL="54353" marR="77646" marT="15530" marB="11647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Agile</a:t>
                      </a:r>
                    </a:p>
                  </a:txBody>
                  <a:tcPr marL="54353" marR="77646" marT="15530" marB="11647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256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Approach</a:t>
                      </a:r>
                    </a:p>
                  </a:txBody>
                  <a:tcPr marL="54353" marR="77646" marT="15530" marB="11647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Linear &amp; Sequential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Iterative with Risk Analysis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Iterative and Structured Phases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Iterative &amp; Incremental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256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Planning Style</a:t>
                      </a:r>
                    </a:p>
                  </a:txBody>
                  <a:tcPr marL="54353" marR="77646" marT="15530" marB="11647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Heavy Upfront Planning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Risk-Driven Cycles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Phase-Based with Clear Roles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Flexible, Continuous Planning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256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Customer Involvement</a:t>
                      </a:r>
                    </a:p>
                  </a:txBody>
                  <a:tcPr marL="54353" marR="77646" marT="15530" marB="11647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Medium to High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Very High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256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Risk Handling</a:t>
                      </a:r>
                    </a:p>
                  </a:txBody>
                  <a:tcPr marL="54353" marR="77646" marT="15530" marB="11647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Poor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Strong (focus on risk assessment)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Moderate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Adaptive, relies on feedback loops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978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Change Flexibility</a:t>
                      </a:r>
                    </a:p>
                  </a:txBody>
                  <a:tcPr marL="54353" marR="77646" marT="15530" marB="11647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Rigid (hard to change mid-way)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Allows for changes between iterations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Moderate – Supports changes at key stages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Very Flexible – Welcomes change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978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Best For</a:t>
                      </a:r>
                    </a:p>
                  </a:txBody>
                  <a:tcPr marL="54353" marR="77646" marT="15530" marB="11647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Well-defined, stable requirements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High-risk, complex, exploratory projects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Large-scale systems with defined workflows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Fast-changing projects, startups, user-focused apps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256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Documentation</a:t>
                      </a:r>
                    </a:p>
                  </a:txBody>
                  <a:tcPr marL="54353" marR="77646" marT="15530" marB="11647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Heavy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Moderate to Heavy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Detailed &amp; Role-Based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Light &amp; Just-in-Time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978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Team Size</a:t>
                      </a:r>
                    </a:p>
                  </a:txBody>
                  <a:tcPr marL="54353" marR="77646" marT="15530" marB="11647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Medium to Large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Large (due to complexity &amp; risk tracking)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Medium to Large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Small to Medium</a:t>
                      </a:r>
                    </a:p>
                  </a:txBody>
                  <a:tcPr marL="54353" marR="77646" marT="15530" marB="1164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Waterfall – Key Characteristics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Linear and sequential approach</a:t>
            </a:r>
          </a:p>
          <a:p>
            <a:r>
              <a:rPr lang="en-US" sz="2200" dirty="0"/>
              <a:t>Divided into clear phases: Requirements, Design, Implementation, Testing, Deployment, Maintenance</a:t>
            </a:r>
          </a:p>
          <a:p>
            <a:r>
              <a:rPr lang="en-US" sz="2200" dirty="0"/>
              <a:t>Each phase must be completed before the next begins</a:t>
            </a:r>
          </a:p>
          <a:p>
            <a:r>
              <a:rPr lang="en-US" sz="2200" dirty="0"/>
              <a:t>Little customer involvement once requirements are finalized</a:t>
            </a:r>
          </a:p>
        </p:txBody>
      </p:sp>
      <p:pic>
        <p:nvPicPr>
          <p:cNvPr id="4" name="Picture 3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70A3D863-7A8E-5741-CFEF-55409A7F4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26" r="17958" b="2"/>
          <a:stretch>
            <a:fillRect/>
          </a:stretch>
        </p:blipFill>
        <p:spPr>
          <a:xfrm>
            <a:off x="6145431" y="640080"/>
            <a:ext cx="536620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Waterfall – Strengths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Simple and easy to manage</a:t>
            </a:r>
          </a:p>
          <a:p>
            <a:r>
              <a:rPr lang="en-US" sz="2000"/>
              <a:t>Clear structure and milestones</a:t>
            </a:r>
          </a:p>
          <a:p>
            <a:r>
              <a:rPr lang="en-US" sz="2000"/>
              <a:t>Well-suited for small or well-understood projects</a:t>
            </a:r>
          </a:p>
          <a:p>
            <a:r>
              <a:rPr lang="en-US" sz="2000"/>
              <a:t>Thorough documentation ensures clarity</a:t>
            </a:r>
          </a:p>
        </p:txBody>
      </p:sp>
      <p:pic>
        <p:nvPicPr>
          <p:cNvPr id="5" name="Picture 4" descr="A group of colorful squares with icons&#10;&#10;AI-generated content may be incorrect.">
            <a:extLst>
              <a:ext uri="{FF2B5EF4-FFF2-40B4-BE49-F238E27FC236}">
                <a16:creationId xmlns:a16="http://schemas.microsoft.com/office/drawing/2014/main" id="{F3C86032-577A-8E06-2639-EB4BA2B3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4068"/>
            <a:ext cx="6903720" cy="48498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Waterfall – Disadvantages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Inflexible to changing requirements</a:t>
            </a:r>
          </a:p>
          <a:p>
            <a:r>
              <a:rPr lang="en-US" sz="2000"/>
              <a:t>Poor adaptability to changes after the project starts</a:t>
            </a:r>
          </a:p>
          <a:p>
            <a:r>
              <a:rPr lang="en-US" sz="2000"/>
              <a:t>High risk of project failure if errors exist in early phases</a:t>
            </a:r>
          </a:p>
          <a:p>
            <a:r>
              <a:rPr lang="en-US" sz="2000"/>
              <a:t>No working software until late in the lifecycle</a:t>
            </a:r>
          </a:p>
        </p:txBody>
      </p:sp>
      <p:pic>
        <p:nvPicPr>
          <p:cNvPr id="5" name="Picture 4" descr="A group of icons on a white background&#10;&#10;AI-generated content may be incorrect.">
            <a:extLst>
              <a:ext uri="{FF2B5EF4-FFF2-40B4-BE49-F238E27FC236}">
                <a16:creationId xmlns:a16="http://schemas.microsoft.com/office/drawing/2014/main" id="{72E1F5BE-E92E-B55A-E2AF-158D9974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60921"/>
            <a:ext cx="6903720" cy="49361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Waterfall – Best Use Case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Projects with well-defined, stable requirements</a:t>
            </a:r>
          </a:p>
          <a:p>
            <a:r>
              <a:rPr lang="en-US" sz="2000"/>
              <a:t>Short-term projects with predictable outcomes</a:t>
            </a:r>
          </a:p>
          <a:p>
            <a:r>
              <a:rPr lang="en-US" sz="2000"/>
              <a:t>Government or contract-based projects</a:t>
            </a:r>
          </a:p>
          <a:p>
            <a:r>
              <a:rPr lang="en-US" sz="2000"/>
              <a:t>Projects where documentation is more critical than flexibility</a:t>
            </a:r>
          </a:p>
        </p:txBody>
      </p:sp>
      <p:pic>
        <p:nvPicPr>
          <p:cNvPr id="5" name="Picture 4" descr="A group of icons in squares&#10;&#10;AI-generated content may be incorrect.">
            <a:extLst>
              <a:ext uri="{FF2B5EF4-FFF2-40B4-BE49-F238E27FC236}">
                <a16:creationId xmlns:a16="http://schemas.microsoft.com/office/drawing/2014/main" id="{630E81FE-C4EC-A53E-2354-456D4846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4068"/>
            <a:ext cx="6903720" cy="48498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04463-C037-C52E-3BDC-E48DA294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44310-D7E1-0242-18DF-D7D57AAB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2: </a:t>
            </a:r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Sprial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/>
              <a:t>Spiral Model – Overview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The Spiral Model combines elements of both design and prototyping in stages, making it especially useful for large, complex, and high-risk projects.</a:t>
            </a:r>
          </a:p>
          <a:p>
            <a:r>
              <a:rPr lang="en-US" sz="2000"/>
              <a:t>It emphasizes risk analysis and iterative development.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FA990-A1A4-B2A4-05D8-0946D1BDA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09" y="640080"/>
            <a:ext cx="556389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/>
              <a:t>Spiral Model – Strengths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Strong focus on risk assessment and mitigation</a:t>
            </a:r>
          </a:p>
          <a:p>
            <a:r>
              <a:rPr lang="en-US" sz="2000"/>
              <a:t>Ideal for large and high-risk projects</a:t>
            </a:r>
          </a:p>
          <a:p>
            <a:r>
              <a:rPr lang="en-US" sz="2000"/>
              <a:t>Iterative nature allows refinement through multiple cycles</a:t>
            </a:r>
          </a:p>
          <a:p>
            <a:r>
              <a:rPr lang="en-US" sz="2000"/>
              <a:t>Stakeholders are involved throughout the process</a:t>
            </a:r>
          </a:p>
        </p:txBody>
      </p:sp>
      <p:pic>
        <p:nvPicPr>
          <p:cNvPr id="5" name="Picture 4" descr="A group of icons with different colors&#10;&#10;AI-generated content may be incorrect.">
            <a:extLst>
              <a:ext uri="{FF2B5EF4-FFF2-40B4-BE49-F238E27FC236}">
                <a16:creationId xmlns:a16="http://schemas.microsoft.com/office/drawing/2014/main" id="{842298F5-EC42-2D61-8DD2-5E21E140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50773"/>
            <a:ext cx="6903720" cy="45564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1153</Words>
  <Application>Microsoft Macintosh PowerPoint</Application>
  <PresentationFormat>Widescreen</PresentationFormat>
  <Paragraphs>172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Comparison of Software Development Models</vt:lpstr>
      <vt:lpstr>Model 1: Waterfall</vt:lpstr>
      <vt:lpstr>Waterfall – Key Characteristics</vt:lpstr>
      <vt:lpstr>Waterfall – Strengths</vt:lpstr>
      <vt:lpstr>Waterfall – Disadvantages</vt:lpstr>
      <vt:lpstr>Waterfall – Best Use Case</vt:lpstr>
      <vt:lpstr>Model 2: Sprial</vt:lpstr>
      <vt:lpstr>Spiral Model – Overview</vt:lpstr>
      <vt:lpstr>Spiral Model – Strengths</vt:lpstr>
      <vt:lpstr>Spiral Model – Disadvantages</vt:lpstr>
      <vt:lpstr>Spiral Model – Best Use Case</vt:lpstr>
      <vt:lpstr>Model 3: RUP</vt:lpstr>
      <vt:lpstr>RUP (Rational Unified Process) – Overview</vt:lpstr>
      <vt:lpstr>RUP – Strengths</vt:lpstr>
      <vt:lpstr>RUP – Disadvantages</vt:lpstr>
      <vt:lpstr>RUP – Best Use Case</vt:lpstr>
      <vt:lpstr>Model 4: Agile</vt:lpstr>
      <vt:lpstr>Agile Model – Key Characteristics</vt:lpstr>
      <vt:lpstr>Agile – Strengths</vt:lpstr>
      <vt:lpstr>Agile – Disadvantages</vt:lpstr>
      <vt:lpstr>Agile – Best Use Case</vt:lpstr>
      <vt:lpstr>Project Models – Summary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Bhupinder Singh (Student)</dc:creator>
  <cp:lastModifiedBy>Bhupinder Singh (Student)</cp:lastModifiedBy>
  <cp:revision>3</cp:revision>
  <dcterms:created xsi:type="dcterms:W3CDTF">2025-10-20T03:51:57Z</dcterms:created>
  <dcterms:modified xsi:type="dcterms:W3CDTF">2025-10-20T04:50:34Z</dcterms:modified>
</cp:coreProperties>
</file>